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Syne"/>
      <p:regular r:id="rId15"/>
    </p:embeddedFont>
    <p:embeddedFont>
      <p:font typeface="Syne"/>
      <p:regular r:id="rId16"/>
    </p:embeddedFont>
    <p:embeddedFont>
      <p:font typeface="Arimo"/>
      <p:regular r:id="rId17"/>
    </p:embeddedFont>
    <p:embeddedFont>
      <p:font typeface="Arimo"/>
      <p:regular r:id="rId18"/>
    </p:embeddedFont>
    <p:embeddedFont>
      <p:font typeface="Arimo"/>
      <p:regular r:id="rId19"/>
    </p:embeddedFont>
    <p:embeddedFont>
      <p:font typeface="Arimo"/>
      <p:regular r:id="rId20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slideLayout" Target="../slideLayouts/slideLayout5.xml"/><Relationship Id="rId6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slideLayout" Target="../slideLayouts/slideLayout6.xml"/><Relationship Id="rId7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slideLayout" Target="../slideLayouts/slideLayout7.xml"/><Relationship Id="rId5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6" Type="http://schemas.openxmlformats.org/officeDocument/2006/relationships/image" Target="../media/image-8-6.png"/><Relationship Id="rId7" Type="http://schemas.openxmlformats.org/officeDocument/2006/relationships/slideLayout" Target="../slideLayouts/slideLayout9.xml"/><Relationship Id="rId8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2687717"/>
            <a:ext cx="7468553" cy="2112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Revolutionizing Scheduling: The Online Timetable Generator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5158740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endParaRPr lang="en-US" sz="18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916549"/>
            <a:ext cx="10480596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Traditional Scheduling Challenges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21885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Manual Creation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3810119"/>
            <a:ext cx="3928586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Creating timetables manually is time-consuming. It can take weeks for universities.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5357813" y="3218855"/>
            <a:ext cx="3272671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Complex Constraints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57813" y="3810119"/>
            <a:ext cx="3928586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Accommodating various constraints is complex. Scheduling conflicts cost businesses money.</a:t>
            </a:r>
            <a:endParaRPr lang="en-US" sz="1850" dirty="0"/>
          </a:p>
        </p:txBody>
      </p:sp>
      <p:pic>
        <p:nvPicPr>
          <p:cNvPr id="7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877901" y="3248739"/>
            <a:ext cx="3928586" cy="2142768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837724" y="5929908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Traditional scheduling methods face inefficiencies. This often leads to wasted resources and scheduling errors.</a:t>
            </a: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3055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90667" y="631865"/>
            <a:ext cx="7535466" cy="1351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300"/>
              </a:lnSpc>
              <a:buNone/>
            </a:pPr>
            <a:r>
              <a:rPr lang="en-US" sz="425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Introducing Online Timetable Generators</a:t>
            </a:r>
            <a:endParaRPr lang="en-US" sz="4250" dirty="0"/>
          </a:p>
        </p:txBody>
      </p:sp>
      <p:sp>
        <p:nvSpPr>
          <p:cNvPr id="4" name="Shape 1"/>
          <p:cNvSpPr/>
          <p:nvPr/>
        </p:nvSpPr>
        <p:spPr>
          <a:xfrm>
            <a:off x="6290667" y="2328148"/>
            <a:ext cx="3652838" cy="2376249"/>
          </a:xfrm>
          <a:prstGeom prst="roundRect">
            <a:avLst>
              <a:gd name="adj" fmla="val 1451"/>
            </a:avLst>
          </a:prstGeom>
          <a:solidFill>
            <a:srgbClr val="2B2952"/>
          </a:solidFill>
          <a:ln/>
        </p:spPr>
      </p:sp>
      <p:sp>
        <p:nvSpPr>
          <p:cNvPr id="5" name="Text 2"/>
          <p:cNvSpPr/>
          <p:nvPr/>
        </p:nvSpPr>
        <p:spPr>
          <a:xfrm>
            <a:off x="6520458" y="2557939"/>
            <a:ext cx="3064907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Automated Creation</a:t>
            </a: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6520458" y="3033713"/>
            <a:ext cx="3193256" cy="7353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8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Timetables are created with automated algorithms.</a:t>
            </a:r>
            <a:endParaRPr lang="en-US" sz="1800" dirty="0"/>
          </a:p>
        </p:txBody>
      </p:sp>
      <p:sp>
        <p:nvSpPr>
          <p:cNvPr id="7" name="Shape 4"/>
          <p:cNvSpPr/>
          <p:nvPr/>
        </p:nvSpPr>
        <p:spPr>
          <a:xfrm>
            <a:off x="10173295" y="2328148"/>
            <a:ext cx="3652838" cy="2376249"/>
          </a:xfrm>
          <a:prstGeom prst="roundRect">
            <a:avLst>
              <a:gd name="adj" fmla="val 1451"/>
            </a:avLst>
          </a:prstGeom>
          <a:solidFill>
            <a:srgbClr val="2B2952"/>
          </a:solidFill>
          <a:ln/>
        </p:spPr>
      </p:sp>
      <p:sp>
        <p:nvSpPr>
          <p:cNvPr id="8" name="Text 5"/>
          <p:cNvSpPr/>
          <p:nvPr/>
        </p:nvSpPr>
        <p:spPr>
          <a:xfrm>
            <a:off x="10403086" y="2557939"/>
            <a:ext cx="3193256" cy="6757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User-Friendly Interface</a:t>
            </a:r>
            <a:endParaRPr lang="en-US" sz="2100" dirty="0"/>
          </a:p>
        </p:txBody>
      </p:sp>
      <p:sp>
        <p:nvSpPr>
          <p:cNvPr id="9" name="Text 6"/>
          <p:cNvSpPr/>
          <p:nvPr/>
        </p:nvSpPr>
        <p:spPr>
          <a:xfrm>
            <a:off x="10403086" y="3371612"/>
            <a:ext cx="3193256" cy="11029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8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Easy input and management are facilitated with user-friendly interfaces.</a:t>
            </a:r>
            <a:endParaRPr lang="en-US" sz="1800" dirty="0"/>
          </a:p>
        </p:txBody>
      </p:sp>
      <p:sp>
        <p:nvSpPr>
          <p:cNvPr id="10" name="Shape 7"/>
          <p:cNvSpPr/>
          <p:nvPr/>
        </p:nvSpPr>
        <p:spPr>
          <a:xfrm>
            <a:off x="6290667" y="4934188"/>
            <a:ext cx="7535466" cy="1303020"/>
          </a:xfrm>
          <a:prstGeom prst="roundRect">
            <a:avLst>
              <a:gd name="adj" fmla="val 2645"/>
            </a:avLst>
          </a:prstGeom>
          <a:solidFill>
            <a:srgbClr val="2B2952"/>
          </a:solidFill>
          <a:ln/>
        </p:spPr>
      </p:sp>
      <p:sp>
        <p:nvSpPr>
          <p:cNvPr id="11" name="Text 8"/>
          <p:cNvSpPr/>
          <p:nvPr/>
        </p:nvSpPr>
        <p:spPr>
          <a:xfrm>
            <a:off x="6520458" y="5163979"/>
            <a:ext cx="3085267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Real-Time Detection</a:t>
            </a:r>
            <a:endParaRPr lang="en-US" sz="2100" dirty="0"/>
          </a:p>
        </p:txBody>
      </p:sp>
      <p:sp>
        <p:nvSpPr>
          <p:cNvPr id="12" name="Text 9"/>
          <p:cNvSpPr/>
          <p:nvPr/>
        </p:nvSpPr>
        <p:spPr>
          <a:xfrm>
            <a:off x="6520458" y="5639753"/>
            <a:ext cx="7075884" cy="3676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8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Conflicts are detected and resolved in real time.</a:t>
            </a:r>
            <a:endParaRPr lang="en-US" sz="1800" dirty="0"/>
          </a:p>
        </p:txBody>
      </p:sp>
      <p:sp>
        <p:nvSpPr>
          <p:cNvPr id="13" name="Text 10"/>
          <p:cNvSpPr/>
          <p:nvPr/>
        </p:nvSpPr>
        <p:spPr>
          <a:xfrm>
            <a:off x="6290667" y="6495693"/>
            <a:ext cx="7535466" cy="11029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8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Online generators offer automated timetable creation. They integrate with systems like HR software. Cloud-based access promotes seamless collaboration.</a:t>
            </a:r>
            <a:endParaRPr lang="en-US" sz="18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677704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Key Features and Benefits</a:t>
            </a:r>
            <a:endParaRPr lang="en-US" sz="44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724" y="2486501"/>
            <a:ext cx="598408" cy="59840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675448" y="2444710"/>
            <a:ext cx="3561993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Automated Scheduling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1675448" y="2940248"/>
            <a:ext cx="6630829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Reduces planning time by up to 80%.</a:t>
            </a:r>
            <a:endParaRPr lang="en-US" sz="18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724" y="4083129"/>
            <a:ext cx="598408" cy="59840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675448" y="4041338"/>
            <a:ext cx="3813929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Constraint Management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1675448" y="4536877"/>
            <a:ext cx="6630829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Accommodates various limitations.</a:t>
            </a:r>
            <a:endParaRPr lang="en-US" sz="18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724" y="5679758"/>
            <a:ext cx="598408" cy="59840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675448" y="563796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Optimization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1675448" y="6133505"/>
            <a:ext cx="6630829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Maximizes resource utilization.</a:t>
            </a:r>
            <a:endParaRPr lang="en-US" sz="1850" dirty="0"/>
          </a:p>
        </p:txBody>
      </p:sp>
      <p:sp>
        <p:nvSpPr>
          <p:cNvPr id="13" name="Text 7"/>
          <p:cNvSpPr/>
          <p:nvPr/>
        </p:nvSpPr>
        <p:spPr>
          <a:xfrm>
            <a:off x="837724" y="6785729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Enjoy flexible customization and web-based accessibility. Data-driven insights help with continuous improvement.</a:t>
            </a:r>
            <a:endParaRPr lang="en-US" sz="18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09240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85788" y="2552700"/>
            <a:ext cx="4845844" cy="4923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850"/>
              </a:lnSpc>
              <a:buNone/>
            </a:pPr>
            <a:r>
              <a:rPr lang="en-US" sz="31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Real-World Use Cases</a:t>
            </a:r>
            <a:endParaRPr lang="en-US" sz="31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788" y="3296007"/>
            <a:ext cx="836890" cy="100429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673662" y="3463290"/>
            <a:ext cx="1969294" cy="2461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Education</a:t>
            </a:r>
            <a:endParaRPr lang="en-US" sz="1550" dirty="0"/>
          </a:p>
        </p:txBody>
      </p:sp>
      <p:sp>
        <p:nvSpPr>
          <p:cNvPr id="6" name="Text 2"/>
          <p:cNvSpPr/>
          <p:nvPr/>
        </p:nvSpPr>
        <p:spPr>
          <a:xfrm>
            <a:off x="1673662" y="3809762"/>
            <a:ext cx="12370951" cy="267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UC Berkeley: 30% classroom usage increase.</a:t>
            </a:r>
            <a:endParaRPr lang="en-US" sz="13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788" y="4300299"/>
            <a:ext cx="836890" cy="100429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673662" y="4467582"/>
            <a:ext cx="1969294" cy="2461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Businesses</a:t>
            </a:r>
            <a:endParaRPr lang="en-US" sz="1550" dirty="0"/>
          </a:p>
        </p:txBody>
      </p:sp>
      <p:sp>
        <p:nvSpPr>
          <p:cNvPr id="9" name="Text 4"/>
          <p:cNvSpPr/>
          <p:nvPr/>
        </p:nvSpPr>
        <p:spPr>
          <a:xfrm>
            <a:off x="1673662" y="4814054"/>
            <a:ext cx="12370951" cy="267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Starbucks: 15% labor cost reduction.</a:t>
            </a:r>
            <a:endParaRPr lang="en-US" sz="13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788" y="5304592"/>
            <a:ext cx="836890" cy="100429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673662" y="5471874"/>
            <a:ext cx="1969294" cy="2461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Healthcare</a:t>
            </a:r>
            <a:endParaRPr lang="en-US" sz="1550" dirty="0"/>
          </a:p>
        </p:txBody>
      </p:sp>
      <p:sp>
        <p:nvSpPr>
          <p:cNvPr id="12" name="Text 6"/>
          <p:cNvSpPr/>
          <p:nvPr/>
        </p:nvSpPr>
        <p:spPr>
          <a:xfrm>
            <a:off x="1673662" y="5818346"/>
            <a:ext cx="12370951" cy="267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Mayo Clinic: 20% patient satisfaction improvement.</a:t>
            </a:r>
            <a:endParaRPr lang="en-US" sz="130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788" y="6308884"/>
            <a:ext cx="836890" cy="1004292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673662" y="6476167"/>
            <a:ext cx="1969294" cy="2461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Transportation</a:t>
            </a:r>
            <a:endParaRPr lang="en-US" sz="1550" dirty="0"/>
          </a:p>
        </p:txBody>
      </p:sp>
      <p:sp>
        <p:nvSpPr>
          <p:cNvPr id="15" name="Text 8"/>
          <p:cNvSpPr/>
          <p:nvPr/>
        </p:nvSpPr>
        <p:spPr>
          <a:xfrm>
            <a:off x="1673662" y="6822638"/>
            <a:ext cx="12370951" cy="267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Transport for London: 10% bus punctuality improvement.</a:t>
            </a:r>
            <a:endParaRPr lang="en-US" sz="1300" dirty="0"/>
          </a:p>
        </p:txBody>
      </p:sp>
      <p:sp>
        <p:nvSpPr>
          <p:cNvPr id="16" name="Text 9"/>
          <p:cNvSpPr/>
          <p:nvPr/>
        </p:nvSpPr>
        <p:spPr>
          <a:xfrm>
            <a:off x="585788" y="7501414"/>
            <a:ext cx="13458825" cy="267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These generators streamline schedules and optimize resources. This benefits educational institutions and more.</a:t>
            </a:r>
            <a:endParaRPr lang="en-US" sz="13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156335"/>
            <a:ext cx="10182106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Success Stories and Testimonials</a:t>
            </a:r>
            <a:endParaRPr lang="en-US" sz="44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7724" y="2339102"/>
            <a:ext cx="4078962" cy="252091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37724" y="5159216"/>
            <a:ext cx="3183969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Increased Efficiency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837724" y="5654754"/>
            <a:ext cx="407896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Organizations see increased efficiency with these systems.</a:t>
            </a:r>
            <a:endParaRPr lang="en-US" sz="18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5659" y="2339102"/>
            <a:ext cx="4078962" cy="252091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75659" y="515921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Reduced Costs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275659" y="5654754"/>
            <a:ext cx="407896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Costs are reduced with optimized scheduling.</a:t>
            </a:r>
            <a:endParaRPr lang="en-US" sz="18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3595" y="2339102"/>
            <a:ext cx="4079081" cy="2521029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713595" y="5159335"/>
            <a:ext cx="3422094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Improved Satisfaction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713595" y="5654873"/>
            <a:ext cx="4079081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Improved user satisfaction is a key outcome.</a:t>
            </a:r>
            <a:endParaRPr lang="en-US" sz="1850" dirty="0"/>
          </a:p>
        </p:txBody>
      </p:sp>
      <p:sp>
        <p:nvSpPr>
          <p:cNvPr id="12" name="Text 7"/>
          <p:cNvSpPr/>
          <p:nvPr/>
        </p:nvSpPr>
        <p:spPr>
          <a:xfrm>
            <a:off x="837724" y="6690122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Direct quotes from users highlight the system’s benefits. Results show efficiency and satisfaction increase.</a:t>
            </a:r>
            <a:endParaRPr lang="en-US" sz="18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036796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The Future of Timetable Generation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2803803"/>
            <a:ext cx="179427" cy="878562"/>
          </a:xfrm>
          <a:prstGeom prst="roundRect">
            <a:avLst>
              <a:gd name="adj" fmla="val 20012"/>
            </a:avLst>
          </a:prstGeom>
          <a:solidFill>
            <a:srgbClr val="2B2952"/>
          </a:solidFill>
          <a:ln/>
        </p:spPr>
      </p:sp>
      <p:sp>
        <p:nvSpPr>
          <p:cNvPr id="5" name="Text 2"/>
          <p:cNvSpPr/>
          <p:nvPr/>
        </p:nvSpPr>
        <p:spPr>
          <a:xfrm>
            <a:off x="1376124" y="280380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AI Integration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376124" y="3299341"/>
            <a:ext cx="69301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AI and machine learning for predictive scheduling.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1196697" y="3921681"/>
            <a:ext cx="179427" cy="878562"/>
          </a:xfrm>
          <a:prstGeom prst="roundRect">
            <a:avLst>
              <a:gd name="adj" fmla="val 20012"/>
            </a:avLst>
          </a:prstGeom>
          <a:solidFill>
            <a:srgbClr val="2B2952"/>
          </a:solidFill>
          <a:ln/>
        </p:spPr>
      </p:sp>
      <p:sp>
        <p:nvSpPr>
          <p:cNvPr id="8" name="Text 5"/>
          <p:cNvSpPr/>
          <p:nvPr/>
        </p:nvSpPr>
        <p:spPr>
          <a:xfrm>
            <a:off x="1735098" y="3921681"/>
            <a:ext cx="3095268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Enhanced Analytics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735098" y="4417219"/>
            <a:ext cx="6571178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Better data analytics optimize resource allocation.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1555790" y="5039558"/>
            <a:ext cx="179427" cy="878562"/>
          </a:xfrm>
          <a:prstGeom prst="roundRect">
            <a:avLst>
              <a:gd name="adj" fmla="val 20012"/>
            </a:avLst>
          </a:prstGeom>
          <a:solidFill>
            <a:srgbClr val="2B2952"/>
          </a:solidFill>
          <a:ln/>
        </p:spPr>
      </p:sp>
      <p:sp>
        <p:nvSpPr>
          <p:cNvPr id="11" name="Text 8"/>
          <p:cNvSpPr/>
          <p:nvPr/>
        </p:nvSpPr>
        <p:spPr>
          <a:xfrm>
            <a:off x="2094190" y="5039558"/>
            <a:ext cx="3000494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Mobile-First Design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2094190" y="5535097"/>
            <a:ext cx="621208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Easy access and management on the go.</a:t>
            </a:r>
            <a:endParaRPr lang="en-US" sz="1850" dirty="0"/>
          </a:p>
        </p:txBody>
      </p:sp>
      <p:sp>
        <p:nvSpPr>
          <p:cNvPr id="13" name="Text 10"/>
          <p:cNvSpPr/>
          <p:nvPr/>
        </p:nvSpPr>
        <p:spPr>
          <a:xfrm>
            <a:off x="837724" y="6426637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Expect integration with smart building technology. This will allow for automated resource allocation.</a:t>
            </a:r>
            <a:endParaRPr lang="en-US" sz="18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891665"/>
            <a:ext cx="10687764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Embracing Automated Scheduling</a:t>
            </a:r>
            <a:endParaRPr lang="en-US" sz="44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07638" y="3074432"/>
            <a:ext cx="2137529" cy="830580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7988" y="3367921"/>
            <a:ext cx="336590" cy="42076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384482" y="3313748"/>
            <a:ext cx="2375654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Reduced Costs</a:t>
            </a:r>
            <a:endParaRPr lang="en-US" sz="2200" dirty="0"/>
          </a:p>
        </p:txBody>
      </p:sp>
      <p:sp>
        <p:nvSpPr>
          <p:cNvPr id="6" name="Shape 2"/>
          <p:cNvSpPr/>
          <p:nvPr/>
        </p:nvSpPr>
        <p:spPr>
          <a:xfrm>
            <a:off x="5204936" y="3919657"/>
            <a:ext cx="8527971" cy="15240"/>
          </a:xfrm>
          <a:prstGeom prst="roundRect">
            <a:avLst>
              <a:gd name="adj" fmla="val 235611"/>
            </a:avLst>
          </a:prstGeom>
          <a:solidFill>
            <a:srgbClr val="44426B"/>
          </a:solidFill>
          <a:ln/>
        </p:spPr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8814" y="3964781"/>
            <a:ext cx="4275058" cy="830580"/>
          </a:xfrm>
          <a:prstGeom prst="rect">
            <a:avLst/>
          </a:prstGeom>
        </p:spPr>
      </p:pic>
      <p:pic>
        <p:nvPicPr>
          <p:cNvPr id="8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7988" y="4169688"/>
            <a:ext cx="336590" cy="420767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6453187" y="4204097"/>
            <a:ext cx="157031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Efficiency</a:t>
            </a:r>
            <a:endParaRPr lang="en-US" sz="2200" dirty="0"/>
          </a:p>
        </p:txBody>
      </p:sp>
      <p:sp>
        <p:nvSpPr>
          <p:cNvPr id="10" name="Shape 4"/>
          <p:cNvSpPr/>
          <p:nvPr/>
        </p:nvSpPr>
        <p:spPr>
          <a:xfrm>
            <a:off x="6273641" y="4810006"/>
            <a:ext cx="7459266" cy="15240"/>
          </a:xfrm>
          <a:prstGeom prst="roundRect">
            <a:avLst>
              <a:gd name="adj" fmla="val 235611"/>
            </a:avLst>
          </a:prstGeom>
          <a:solidFill>
            <a:srgbClr val="44426B"/>
          </a:solidFill>
          <a:ln/>
        </p:spPr>
      </p:sp>
      <p:pic>
        <p:nvPicPr>
          <p:cNvPr id="11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0109" y="4855131"/>
            <a:ext cx="6412587" cy="830580"/>
          </a:xfrm>
          <a:prstGeom prst="rect">
            <a:avLst/>
          </a:prstGeom>
        </p:spPr>
      </p:pic>
      <p:pic>
        <p:nvPicPr>
          <p:cNvPr id="12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08107" y="5060037"/>
            <a:ext cx="336590" cy="420767"/>
          </a:xfrm>
          <a:prstGeom prst="rect">
            <a:avLst/>
          </a:prstGeom>
        </p:spPr>
      </p:pic>
      <p:sp>
        <p:nvSpPr>
          <p:cNvPr id="13" name="Text 5"/>
          <p:cNvSpPr/>
          <p:nvPr/>
        </p:nvSpPr>
        <p:spPr>
          <a:xfrm>
            <a:off x="7522012" y="5094446"/>
            <a:ext cx="1866186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Satisfaction</a:t>
            </a:r>
            <a:endParaRPr lang="en-US" sz="2200" dirty="0"/>
          </a:p>
        </p:txBody>
      </p:sp>
      <p:sp>
        <p:nvSpPr>
          <p:cNvPr id="14" name="Text 6"/>
          <p:cNvSpPr/>
          <p:nvPr/>
        </p:nvSpPr>
        <p:spPr>
          <a:xfrm>
            <a:off x="837724" y="5954911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Adopt automated scheduling. It increases efficiency and reduces costs. It also improves satisfaction.</a:t>
            </a:r>
            <a:endParaRPr lang="en-US" sz="18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2025-04-14T13:45:44Z</dcterms:created>
  <dcterms:modified xsi:type="dcterms:W3CDTF">2025-04-14T13:45:44Z</dcterms:modified>
</cp:coreProperties>
</file>